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Medium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bold.fntdata"/><Relationship Id="rId6" Type="http://schemas.openxmlformats.org/officeDocument/2006/relationships/slide" Target="slides/slide1.xml"/><Relationship Id="rId18" Type="http://schemas.openxmlformats.org/officeDocument/2006/relationships/font" Target="fonts/Roboto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ed3f8061ea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ed3f8061ea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1.png"/><Relationship Id="rId10" Type="http://schemas.openxmlformats.org/officeDocument/2006/relationships/image" Target="../media/image3.png"/><Relationship Id="rId13" Type="http://schemas.openxmlformats.org/officeDocument/2006/relationships/image" Target="../media/image15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Relationship Id="rId14" Type="http://schemas.openxmlformats.org/officeDocument/2006/relationships/image" Target="../media/image13.png"/><Relationship Id="rId5" Type="http://schemas.openxmlformats.org/officeDocument/2006/relationships/image" Target="../media/image5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29319" y="2968825"/>
            <a:ext cx="8833200" cy="19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IN" sz="1500" u="sng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Team Details</a:t>
            </a:r>
            <a:endParaRPr b="1" sz="15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sz="15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IN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Team Name: </a:t>
            </a:r>
            <a:r>
              <a:rPr b="1" i="0" lang="en-IN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Team Shoonya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n-IN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Team Leader Name: </a:t>
            </a:r>
            <a:r>
              <a:rPr b="1" i="0" lang="en-IN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Yatharth Gautam</a:t>
            </a:r>
            <a:r>
              <a:rPr i="0" lang="en-IN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IN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Problem Statement: </a:t>
            </a:r>
            <a:r>
              <a:rPr b="1" i="0" lang="en-IN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Skilling</a:t>
            </a:r>
            <a:r>
              <a:rPr b="1"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1" lang="en-IN" sz="15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Difficulty in identifying the right skills to develop for future careers.</a:t>
            </a:r>
            <a:endParaRPr b="1" i="0" sz="19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34500" y="851200"/>
            <a:ext cx="3436200" cy="413100"/>
          </a:xfrm>
          <a:prstGeom prst="roundRect">
            <a:avLst>
              <a:gd fmla="val 47380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Brief Introduction to the Idea</a:t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-25" y="1629000"/>
            <a:ext cx="91440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➔"/>
            </a:pPr>
            <a:r>
              <a:rPr b="1"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SWOT Identification: </a:t>
            </a: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Skill gap identification caused by rapid technological changes.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➔"/>
            </a:pPr>
            <a:r>
              <a:rPr b="1"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Personalized Learning:</a:t>
            </a: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AI-powered personalized learning pathways.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➔"/>
            </a:pPr>
            <a:r>
              <a:rPr b="1"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Future Skills Forecasting:</a:t>
            </a: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Big data analytics to predict necessary future skills. 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➔"/>
            </a:pPr>
            <a:r>
              <a:rPr b="1"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Engaging Learning Content:</a:t>
            </a: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Recommends courses, micro-credentials, roadmaps, and bootcamps.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➔"/>
            </a:pPr>
            <a:r>
              <a:rPr b="1"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Career Path Guidance:</a:t>
            </a: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Provides clear recommendations on suitable career paths.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" y="-21432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51625" y="7488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73" name="Google Shape;73;p15"/>
          <p:cNvGrpSpPr/>
          <p:nvPr/>
        </p:nvGrpSpPr>
        <p:grpSpPr>
          <a:xfrm>
            <a:off x="5761860" y="884977"/>
            <a:ext cx="3381731" cy="3522698"/>
            <a:chOff x="5632317" y="1189775"/>
            <a:chExt cx="3305700" cy="3522698"/>
          </a:xfrm>
        </p:grpSpPr>
        <p:sp>
          <p:nvSpPr>
            <p:cNvPr id="74" name="Google Shape;74;p15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      </a:t>
              </a:r>
              <a:r>
                <a:rPr b="1" lang="en-I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USP of the proposed solution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" name="Google Shape;75;p15"/>
            <p:cNvSpPr txBox="1"/>
            <p:nvPr/>
          </p:nvSpPr>
          <p:spPr>
            <a:xfrm>
              <a:off x="6162708" y="2096773"/>
              <a:ext cx="2530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750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➔"/>
              </a:pPr>
              <a:r>
                <a:rPr lang="en-IN">
                  <a:latin typeface="Roboto"/>
                  <a:ea typeface="Roboto"/>
                  <a:cs typeface="Roboto"/>
                  <a:sym typeface="Roboto"/>
                </a:rPr>
                <a:t>AI - driven SWOT analysis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➔"/>
              </a:pPr>
              <a:r>
                <a:rPr lang="en-IN">
                  <a:latin typeface="Roboto"/>
                  <a:ea typeface="Roboto"/>
                  <a:cs typeface="Roboto"/>
                  <a:sym typeface="Roboto"/>
                </a:rPr>
                <a:t>Diverse Learning Options    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➔"/>
              </a:pPr>
              <a:r>
                <a:rPr lang="en-IN">
                  <a:latin typeface="Roboto"/>
                  <a:ea typeface="Roboto"/>
                  <a:cs typeface="Roboto"/>
                  <a:sym typeface="Roboto"/>
                </a:rPr>
                <a:t>Optimize Skill Development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6" name="Google Shape;76;p15"/>
          <p:cNvGrpSpPr/>
          <p:nvPr/>
        </p:nvGrpSpPr>
        <p:grpSpPr>
          <a:xfrm>
            <a:off x="0" y="885197"/>
            <a:ext cx="3381969" cy="3482828"/>
            <a:chOff x="0" y="1189989"/>
            <a:chExt cx="3546900" cy="3482828"/>
          </a:xfrm>
        </p:grpSpPr>
        <p:sp>
          <p:nvSpPr>
            <p:cNvPr id="77" name="Google Shape;77;p15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" name="Google Shape;78;p15"/>
            <p:cNvSpPr txBox="1"/>
            <p:nvPr/>
          </p:nvSpPr>
          <p:spPr>
            <a:xfrm>
              <a:off x="491847" y="2057117"/>
              <a:ext cx="2708700" cy="261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7500" lvl="0" marL="45720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➔"/>
              </a:pPr>
              <a:r>
                <a:rPr lang="en-IN">
                  <a:latin typeface="Roboto"/>
                  <a:ea typeface="Roboto"/>
                  <a:cs typeface="Roboto"/>
                  <a:sym typeface="Roboto"/>
                </a:rPr>
                <a:t>SWOT Based Personalization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➔"/>
              </a:pPr>
              <a:r>
                <a:rPr lang="en-IN">
                  <a:latin typeface="Roboto"/>
                  <a:ea typeface="Roboto"/>
                  <a:cs typeface="Roboto"/>
                  <a:sym typeface="Roboto"/>
                </a:rPr>
                <a:t>Comprehensive Assessment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➔"/>
              </a:pPr>
              <a:r>
                <a:rPr lang="en-IN">
                  <a:latin typeface="Roboto"/>
                  <a:ea typeface="Roboto"/>
                  <a:cs typeface="Roboto"/>
                  <a:sym typeface="Roboto"/>
                </a:rPr>
                <a:t>Holistic User Profile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" name="Google Shape;79;p15"/>
          <p:cNvGrpSpPr/>
          <p:nvPr/>
        </p:nvGrpSpPr>
        <p:grpSpPr>
          <a:xfrm>
            <a:off x="3011921" y="884977"/>
            <a:ext cx="3381731" cy="3483048"/>
            <a:chOff x="2944204" y="1189775"/>
            <a:chExt cx="3305700" cy="3483048"/>
          </a:xfrm>
        </p:grpSpPr>
        <p:sp>
          <p:nvSpPr>
            <p:cNvPr id="80" name="Google Shape;80;p15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" name="Google Shape;81;p15"/>
            <p:cNvSpPr txBox="1"/>
            <p:nvPr/>
          </p:nvSpPr>
          <p:spPr>
            <a:xfrm>
              <a:off x="3235290" y="2057123"/>
              <a:ext cx="2646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750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➔"/>
              </a:pPr>
              <a:r>
                <a:rPr lang="en-IN">
                  <a:latin typeface="Roboto"/>
                  <a:ea typeface="Roboto"/>
                  <a:cs typeface="Roboto"/>
                  <a:sym typeface="Roboto"/>
                </a:rPr>
                <a:t>Future Skills Forecasting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➔"/>
              </a:pPr>
              <a:r>
                <a:rPr lang="en-IN">
                  <a:latin typeface="Roboto"/>
                  <a:ea typeface="Roboto"/>
                  <a:cs typeface="Roboto"/>
                  <a:sym typeface="Roboto"/>
                </a:rPr>
                <a:t>Tailored Learning Pathways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➔"/>
              </a:pPr>
              <a:r>
                <a:rPr lang="en-IN">
                  <a:latin typeface="Roboto"/>
                  <a:ea typeface="Roboto"/>
                  <a:cs typeface="Roboto"/>
                  <a:sym typeface="Roboto"/>
                </a:rPr>
                <a:t>Skill Gap Bridging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2" name="Google Shape;82;p15"/>
          <p:cNvSpPr txBox="1"/>
          <p:nvPr/>
        </p:nvSpPr>
        <p:spPr>
          <a:xfrm>
            <a:off x="3432663" y="884975"/>
            <a:ext cx="22785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How will it be able to solve the problem?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267763" y="884975"/>
            <a:ext cx="25677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How different is it from any of the other existing ideas?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34500" y="851200"/>
            <a:ext cx="3436200" cy="413100"/>
          </a:xfrm>
          <a:prstGeom prst="roundRect">
            <a:avLst>
              <a:gd fmla="val 47380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 of features offered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92" name="Google Shape;92;p16"/>
          <p:cNvGrpSpPr/>
          <p:nvPr/>
        </p:nvGrpSpPr>
        <p:grpSpPr>
          <a:xfrm rot="10800000">
            <a:off x="5554584" y="1408395"/>
            <a:ext cx="1656155" cy="3333680"/>
            <a:chOff x="1118210" y="283725"/>
            <a:chExt cx="2090840" cy="4076400"/>
          </a:xfrm>
        </p:grpSpPr>
        <p:sp>
          <p:nvSpPr>
            <p:cNvPr id="93" name="Google Shape;93;p16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4285F4"/>
            </a:solidFill>
            <a:ln cap="flat" cmpd="sng" w="19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" name="Google Shape;96;p16"/>
          <p:cNvGrpSpPr/>
          <p:nvPr/>
        </p:nvGrpSpPr>
        <p:grpSpPr>
          <a:xfrm rot="10800000">
            <a:off x="3720053" y="1408395"/>
            <a:ext cx="1713026" cy="3333680"/>
            <a:chOff x="1118210" y="283725"/>
            <a:chExt cx="2090840" cy="4076400"/>
          </a:xfrm>
        </p:grpSpPr>
        <p:sp>
          <p:nvSpPr>
            <p:cNvPr id="97" name="Google Shape;97;p16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BBC05"/>
            </a:solidFill>
            <a:ln cap="flat" cmpd="sng" w="19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BBC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16"/>
          <p:cNvGrpSpPr/>
          <p:nvPr/>
        </p:nvGrpSpPr>
        <p:grpSpPr>
          <a:xfrm rot="10800000">
            <a:off x="1983325" y="1409995"/>
            <a:ext cx="1656155" cy="3333680"/>
            <a:chOff x="1118210" y="283725"/>
            <a:chExt cx="2090840" cy="4076400"/>
          </a:xfrm>
        </p:grpSpPr>
        <p:sp>
          <p:nvSpPr>
            <p:cNvPr id="101" name="Google Shape;101;p16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EA4335"/>
            </a:solidFill>
            <a:ln cap="flat" cmpd="sng" w="19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EA43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" name="Google Shape;104;p16"/>
          <p:cNvGrpSpPr/>
          <p:nvPr/>
        </p:nvGrpSpPr>
        <p:grpSpPr>
          <a:xfrm rot="10800000">
            <a:off x="7370777" y="1396070"/>
            <a:ext cx="1656155" cy="3333680"/>
            <a:chOff x="1118210" y="283725"/>
            <a:chExt cx="2090840" cy="4076400"/>
          </a:xfrm>
        </p:grpSpPr>
        <p:sp>
          <p:nvSpPr>
            <p:cNvPr id="105" name="Google Shape;105;p16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34A853"/>
            </a:solidFill>
            <a:ln cap="flat" cmpd="sng" w="19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34A8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" name="Google Shape;108;p16"/>
          <p:cNvGrpSpPr/>
          <p:nvPr/>
        </p:nvGrpSpPr>
        <p:grpSpPr>
          <a:xfrm rot="10800000">
            <a:off x="236457" y="1408420"/>
            <a:ext cx="1648419" cy="3333680"/>
            <a:chOff x="1118210" y="283725"/>
            <a:chExt cx="2090840" cy="4076400"/>
          </a:xfrm>
        </p:grpSpPr>
        <p:sp>
          <p:nvSpPr>
            <p:cNvPr id="109" name="Google Shape;109;p16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4285F4"/>
            </a:solidFill>
            <a:ln cap="flat" cmpd="sng" w="19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11" name="Google Shape;111;p16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112" name="Google Shape;112;p16"/>
          <p:cNvSpPr txBox="1"/>
          <p:nvPr/>
        </p:nvSpPr>
        <p:spPr>
          <a:xfrm>
            <a:off x="263750" y="1875721"/>
            <a:ext cx="15309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SWOT Analysis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220250" y="2711816"/>
            <a:ext cx="1648500" cy="19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AI-Driven Skill Mapping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Adaptive Learning Paths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Market and Competitor Analysis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1976834" y="1743713"/>
            <a:ext cx="15309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Tailored Career Recommendation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7445355" y="1743744"/>
            <a:ext cx="15309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Dynamic Skill Assessment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5645409" y="1743736"/>
            <a:ext cx="15309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Future Skill Forecasting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3855593" y="1673759"/>
            <a:ext cx="14685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AI-Driven Learning Pathways</a:t>
            </a:r>
            <a:endParaRPr b="1"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1970153" y="2705592"/>
            <a:ext cx="1648500" cy="19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AI-Driven Career Suggestions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Job Market Insights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Customized Job Alerts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3761060" y="2705586"/>
            <a:ext cx="1581600" cy="23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Personalized Learning Plans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Adaptive Content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Progress Monitoring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5558413" y="2725013"/>
            <a:ext cx="1648500" cy="19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Predictive Analytics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Proactive Learning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Roboto"/>
              <a:buChar char="➔"/>
            </a:pPr>
            <a:r>
              <a:rPr lang="en-IN" sz="11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Trend Analysis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16"/>
          <p:cNvSpPr txBox="1"/>
          <p:nvPr/>
        </p:nvSpPr>
        <p:spPr>
          <a:xfrm>
            <a:off x="7332250" y="2731250"/>
            <a:ext cx="1648500" cy="17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➔"/>
            </a:pPr>
            <a:r>
              <a:rPr lang="en-IN" sz="1150">
                <a:solidFill>
                  <a:schemeClr val="lt1"/>
                </a:solidFill>
              </a:rPr>
              <a:t>Real Time Evaluation</a:t>
            </a:r>
            <a:endParaRPr sz="115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➔"/>
            </a:pPr>
            <a:r>
              <a:rPr lang="en-IN" sz="1150">
                <a:solidFill>
                  <a:schemeClr val="lt1"/>
                </a:solidFill>
              </a:rPr>
              <a:t>Skill Gap Identification</a:t>
            </a:r>
            <a:endParaRPr sz="115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lt1"/>
              </a:solidFill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➔"/>
            </a:pPr>
            <a:r>
              <a:rPr lang="en-IN" sz="1150">
                <a:solidFill>
                  <a:schemeClr val="lt1"/>
                </a:solidFill>
              </a:rPr>
              <a:t>Industry Benchmarking</a:t>
            </a:r>
            <a:endParaRPr sz="11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 txBox="1"/>
          <p:nvPr/>
        </p:nvSpPr>
        <p:spPr>
          <a:xfrm>
            <a:off x="0" y="813625"/>
            <a:ext cx="27861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Google Shape;130;p17"/>
          <p:cNvSpPr/>
          <p:nvPr/>
        </p:nvSpPr>
        <p:spPr>
          <a:xfrm>
            <a:off x="425" y="891350"/>
            <a:ext cx="3436200" cy="413100"/>
          </a:xfrm>
          <a:prstGeom prst="roundRect">
            <a:avLst>
              <a:gd fmla="val 4738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 flow diagram 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4218300" y="1277275"/>
            <a:ext cx="153300" cy="153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3503850" y="1561200"/>
            <a:ext cx="15822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Identify Skills Gap</a:t>
            </a:r>
            <a:endParaRPr b="1" sz="800"/>
          </a:p>
        </p:txBody>
      </p:sp>
      <p:sp>
        <p:nvSpPr>
          <p:cNvPr id="133" name="Google Shape;133;p17"/>
          <p:cNvSpPr/>
          <p:nvPr/>
        </p:nvSpPr>
        <p:spPr>
          <a:xfrm>
            <a:off x="3457350" y="1894025"/>
            <a:ext cx="16752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Analyze Skills Gap Data</a:t>
            </a:r>
            <a:endParaRPr b="1" sz="800"/>
          </a:p>
        </p:txBody>
      </p:sp>
      <p:sp>
        <p:nvSpPr>
          <p:cNvPr id="134" name="Google Shape;134;p17"/>
          <p:cNvSpPr/>
          <p:nvPr/>
        </p:nvSpPr>
        <p:spPr>
          <a:xfrm>
            <a:off x="3969600" y="2232827"/>
            <a:ext cx="650700" cy="4647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/>
          </a:p>
        </p:txBody>
      </p:sp>
      <p:sp>
        <p:nvSpPr>
          <p:cNvPr id="135" name="Google Shape;135;p17"/>
          <p:cNvSpPr/>
          <p:nvPr/>
        </p:nvSpPr>
        <p:spPr>
          <a:xfrm>
            <a:off x="708875" y="2600325"/>
            <a:ext cx="22527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Create Personalized Learning Pathway</a:t>
            </a:r>
            <a:endParaRPr b="1" sz="800"/>
          </a:p>
        </p:txBody>
      </p:sp>
      <p:sp>
        <p:nvSpPr>
          <p:cNvPr id="136" name="Google Shape;136;p17"/>
          <p:cNvSpPr/>
          <p:nvPr/>
        </p:nvSpPr>
        <p:spPr>
          <a:xfrm>
            <a:off x="625325" y="2928725"/>
            <a:ext cx="24198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Recommend Courses and Micro-Credentials</a:t>
            </a:r>
            <a:endParaRPr b="1" sz="800"/>
          </a:p>
        </p:txBody>
      </p:sp>
      <p:sp>
        <p:nvSpPr>
          <p:cNvPr id="137" name="Google Shape;137;p17"/>
          <p:cNvSpPr/>
          <p:nvPr/>
        </p:nvSpPr>
        <p:spPr>
          <a:xfrm>
            <a:off x="527225" y="3257125"/>
            <a:ext cx="26160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Generate Learning Roadmaps and Bootcamps</a:t>
            </a:r>
            <a:endParaRPr b="1" sz="800"/>
          </a:p>
        </p:txBody>
      </p:sp>
      <p:sp>
        <p:nvSpPr>
          <p:cNvPr id="138" name="Google Shape;138;p17"/>
          <p:cNvSpPr/>
          <p:nvPr/>
        </p:nvSpPr>
        <p:spPr>
          <a:xfrm>
            <a:off x="4160700" y="3499763"/>
            <a:ext cx="270300" cy="1626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sp>
        <p:nvSpPr>
          <p:cNvPr id="139" name="Google Shape;139;p17"/>
          <p:cNvSpPr/>
          <p:nvPr/>
        </p:nvSpPr>
        <p:spPr>
          <a:xfrm>
            <a:off x="5689150" y="2600313"/>
            <a:ext cx="20517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Review Skill Gap Analysis</a:t>
            </a:r>
            <a:endParaRPr b="1" sz="800"/>
          </a:p>
        </p:txBody>
      </p:sp>
      <p:sp>
        <p:nvSpPr>
          <p:cNvPr id="140" name="Google Shape;140;p17"/>
          <p:cNvSpPr/>
          <p:nvPr/>
        </p:nvSpPr>
        <p:spPr>
          <a:xfrm>
            <a:off x="2986050" y="3801925"/>
            <a:ext cx="26160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Forecast Future Skills using Big Data Analytics</a:t>
            </a:r>
            <a:endParaRPr b="1" sz="800"/>
          </a:p>
        </p:txBody>
      </p:sp>
      <p:sp>
        <p:nvSpPr>
          <p:cNvPr id="141" name="Google Shape;141;p17"/>
          <p:cNvSpPr/>
          <p:nvPr/>
        </p:nvSpPr>
        <p:spPr>
          <a:xfrm>
            <a:off x="2987850" y="4161438"/>
            <a:ext cx="26160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Analyze Industry Trends and Job Posts</a:t>
            </a:r>
            <a:endParaRPr b="1" sz="800"/>
          </a:p>
        </p:txBody>
      </p:sp>
      <p:sp>
        <p:nvSpPr>
          <p:cNvPr id="142" name="Google Shape;142;p17"/>
          <p:cNvSpPr/>
          <p:nvPr/>
        </p:nvSpPr>
        <p:spPr>
          <a:xfrm>
            <a:off x="5589100" y="2940475"/>
            <a:ext cx="22527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Review Existing Learning Content</a:t>
            </a:r>
            <a:endParaRPr b="1" sz="800"/>
          </a:p>
        </p:txBody>
      </p:sp>
      <p:sp>
        <p:nvSpPr>
          <p:cNvPr id="143" name="Google Shape;143;p17"/>
          <p:cNvSpPr txBox="1"/>
          <p:nvPr/>
        </p:nvSpPr>
        <p:spPr>
          <a:xfrm>
            <a:off x="3721625" y="2280523"/>
            <a:ext cx="117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600">
                <a:solidFill>
                  <a:schemeClr val="dk1"/>
                </a:solidFill>
              </a:rPr>
              <a:t>Skill Gaps </a:t>
            </a:r>
            <a:endParaRPr b="1" sz="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600">
                <a:solidFill>
                  <a:schemeClr val="dk1"/>
                </a:solidFill>
              </a:rPr>
              <a:t>Found?</a:t>
            </a:r>
            <a:endParaRPr/>
          </a:p>
        </p:txBody>
      </p:sp>
      <p:sp>
        <p:nvSpPr>
          <p:cNvPr id="144" name="Google Shape;144;p17"/>
          <p:cNvSpPr/>
          <p:nvPr/>
        </p:nvSpPr>
        <p:spPr>
          <a:xfrm>
            <a:off x="2317350" y="4520950"/>
            <a:ext cx="3953400" cy="202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     </a:t>
            </a:r>
            <a:endParaRPr b="1"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800"/>
              <a:t>Provide Career Path Guidance And </a:t>
            </a:r>
            <a:r>
              <a:rPr b="1" lang="en-IN" sz="800">
                <a:solidFill>
                  <a:schemeClr val="dk1"/>
                </a:solidFill>
              </a:rPr>
              <a:t>Personalised Career Recommendations</a:t>
            </a:r>
            <a:endParaRPr b="1"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/>
          </a:p>
        </p:txBody>
      </p:sp>
      <p:sp>
        <p:nvSpPr>
          <p:cNvPr id="145" name="Google Shape;145;p17"/>
          <p:cNvSpPr/>
          <p:nvPr/>
        </p:nvSpPr>
        <p:spPr>
          <a:xfrm rot="10800000">
            <a:off x="4218300" y="4866025"/>
            <a:ext cx="153300" cy="144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7"/>
          <p:cNvSpPr/>
          <p:nvPr/>
        </p:nvSpPr>
        <p:spPr>
          <a:xfrm rot="10800000">
            <a:off x="4246500" y="4898375"/>
            <a:ext cx="98700" cy="90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7"/>
          <p:cNvCxnSpPr>
            <a:stCxn id="131" idx="4"/>
            <a:endCxn id="132" idx="0"/>
          </p:cNvCxnSpPr>
          <p:nvPr/>
        </p:nvCxnSpPr>
        <p:spPr>
          <a:xfrm>
            <a:off x="4294950" y="143057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8" name="Google Shape;148;p17"/>
          <p:cNvCxnSpPr>
            <a:stCxn id="132" idx="2"/>
            <a:endCxn id="133" idx="0"/>
          </p:cNvCxnSpPr>
          <p:nvPr/>
        </p:nvCxnSpPr>
        <p:spPr>
          <a:xfrm>
            <a:off x="4294950" y="17634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" name="Google Shape;149;p17"/>
          <p:cNvCxnSpPr>
            <a:stCxn id="133" idx="2"/>
            <a:endCxn id="134" idx="0"/>
          </p:cNvCxnSpPr>
          <p:nvPr/>
        </p:nvCxnSpPr>
        <p:spPr>
          <a:xfrm>
            <a:off x="4294950" y="2096225"/>
            <a:ext cx="0" cy="13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0" name="Google Shape;150;p17"/>
          <p:cNvCxnSpPr/>
          <p:nvPr/>
        </p:nvCxnSpPr>
        <p:spPr>
          <a:xfrm flipH="1">
            <a:off x="1836900" y="2459025"/>
            <a:ext cx="2132700" cy="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7"/>
          <p:cNvCxnSpPr>
            <a:endCxn id="135" idx="0"/>
          </p:cNvCxnSpPr>
          <p:nvPr/>
        </p:nvCxnSpPr>
        <p:spPr>
          <a:xfrm>
            <a:off x="1835225" y="2467725"/>
            <a:ext cx="0" cy="1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" name="Google Shape;152;p17"/>
          <p:cNvCxnSpPr/>
          <p:nvPr/>
        </p:nvCxnSpPr>
        <p:spPr>
          <a:xfrm>
            <a:off x="4620300" y="2462475"/>
            <a:ext cx="20997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7"/>
          <p:cNvCxnSpPr>
            <a:endCxn id="139" idx="0"/>
          </p:cNvCxnSpPr>
          <p:nvPr/>
        </p:nvCxnSpPr>
        <p:spPr>
          <a:xfrm flipH="1">
            <a:off x="6715000" y="2465913"/>
            <a:ext cx="900" cy="13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17"/>
          <p:cNvCxnSpPr>
            <a:stCxn id="135" idx="2"/>
            <a:endCxn id="136" idx="0"/>
          </p:cNvCxnSpPr>
          <p:nvPr/>
        </p:nvCxnSpPr>
        <p:spPr>
          <a:xfrm>
            <a:off x="1835225" y="2802525"/>
            <a:ext cx="0" cy="12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17"/>
          <p:cNvCxnSpPr>
            <a:stCxn id="136" idx="2"/>
            <a:endCxn id="137" idx="0"/>
          </p:cNvCxnSpPr>
          <p:nvPr/>
        </p:nvCxnSpPr>
        <p:spPr>
          <a:xfrm>
            <a:off x="1835225" y="3130925"/>
            <a:ext cx="0" cy="12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p17"/>
          <p:cNvCxnSpPr>
            <a:stCxn id="137" idx="2"/>
            <a:endCxn id="138" idx="1"/>
          </p:cNvCxnSpPr>
          <p:nvPr/>
        </p:nvCxnSpPr>
        <p:spPr>
          <a:xfrm flipH="1" rot="-5400000">
            <a:off x="2937125" y="2357425"/>
            <a:ext cx="121800" cy="2325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7"/>
          <p:cNvCxnSpPr>
            <a:stCxn id="142" idx="2"/>
            <a:endCxn id="138" idx="3"/>
          </p:cNvCxnSpPr>
          <p:nvPr/>
        </p:nvCxnSpPr>
        <p:spPr>
          <a:xfrm rot="5400000">
            <a:off x="5354050" y="2219575"/>
            <a:ext cx="438300" cy="22845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7"/>
          <p:cNvCxnSpPr>
            <a:stCxn id="138" idx="2"/>
            <a:endCxn id="140" idx="0"/>
          </p:cNvCxnSpPr>
          <p:nvPr/>
        </p:nvCxnSpPr>
        <p:spPr>
          <a:xfrm flipH="1">
            <a:off x="4294050" y="3662363"/>
            <a:ext cx="18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" name="Google Shape;159;p17"/>
          <p:cNvCxnSpPr>
            <a:stCxn id="140" idx="2"/>
            <a:endCxn id="141" idx="0"/>
          </p:cNvCxnSpPr>
          <p:nvPr/>
        </p:nvCxnSpPr>
        <p:spPr>
          <a:xfrm>
            <a:off x="4294050" y="4004125"/>
            <a:ext cx="1800" cy="1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" name="Google Shape;160;p17"/>
          <p:cNvCxnSpPr>
            <a:stCxn id="141" idx="2"/>
            <a:endCxn id="144" idx="0"/>
          </p:cNvCxnSpPr>
          <p:nvPr/>
        </p:nvCxnSpPr>
        <p:spPr>
          <a:xfrm flipH="1">
            <a:off x="4294050" y="4363638"/>
            <a:ext cx="1800" cy="1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17"/>
          <p:cNvCxnSpPr>
            <a:stCxn id="144" idx="2"/>
            <a:endCxn id="145" idx="4"/>
          </p:cNvCxnSpPr>
          <p:nvPr/>
        </p:nvCxnSpPr>
        <p:spPr>
          <a:xfrm>
            <a:off x="4294050" y="4723150"/>
            <a:ext cx="900" cy="14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17"/>
          <p:cNvSpPr txBox="1"/>
          <p:nvPr/>
        </p:nvSpPr>
        <p:spPr>
          <a:xfrm>
            <a:off x="2858700" y="2243113"/>
            <a:ext cx="518400" cy="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>
                <a:solidFill>
                  <a:schemeClr val="dk2"/>
                </a:solidFill>
              </a:rPr>
              <a:t>Yes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63" name="Google Shape;163;p17"/>
          <p:cNvSpPr txBox="1"/>
          <p:nvPr/>
        </p:nvSpPr>
        <p:spPr>
          <a:xfrm>
            <a:off x="5132550" y="2243125"/>
            <a:ext cx="4269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>
                <a:solidFill>
                  <a:schemeClr val="dk2"/>
                </a:solidFill>
              </a:rPr>
              <a:t>No</a:t>
            </a:r>
            <a:endParaRPr sz="1000">
              <a:solidFill>
                <a:schemeClr val="dk2"/>
              </a:solidFill>
            </a:endParaRPr>
          </a:p>
        </p:txBody>
      </p:sp>
      <p:cxnSp>
        <p:nvCxnSpPr>
          <p:cNvPr id="164" name="Google Shape;164;p17"/>
          <p:cNvCxnSpPr>
            <a:stCxn id="139" idx="2"/>
            <a:endCxn id="142" idx="0"/>
          </p:cNvCxnSpPr>
          <p:nvPr/>
        </p:nvCxnSpPr>
        <p:spPr>
          <a:xfrm>
            <a:off x="6715000" y="2802513"/>
            <a:ext cx="600" cy="1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70" name="Google Shape;170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1" name="Google Shape;17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8"/>
          <p:cNvSpPr txBox="1"/>
          <p:nvPr/>
        </p:nvSpPr>
        <p:spPr>
          <a:xfrm>
            <a:off x="0" y="820775"/>
            <a:ext cx="240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3" name="Google Shape;17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2750" y="950475"/>
            <a:ext cx="5987650" cy="4121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8"/>
          <p:cNvSpPr/>
          <p:nvPr/>
        </p:nvSpPr>
        <p:spPr>
          <a:xfrm>
            <a:off x="0" y="901475"/>
            <a:ext cx="3436200" cy="413100"/>
          </a:xfrm>
          <a:prstGeom prst="roundRect">
            <a:avLst>
              <a:gd fmla="val 4738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Architecture diagram 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1" name="Google Shape;18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965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2900" y="1375200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6938" y="1370825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1000" y="1375200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55050" y="1370825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17725" y="1415488"/>
            <a:ext cx="871925" cy="87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71150" y="2571750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592713" y="2508236"/>
            <a:ext cx="1621564" cy="107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9"/>
          <p:cNvSpPr txBox="1"/>
          <p:nvPr/>
        </p:nvSpPr>
        <p:spPr>
          <a:xfrm>
            <a:off x="311700" y="1668925"/>
            <a:ext cx="1263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 u="sng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Frontend</a:t>
            </a:r>
            <a:endParaRPr b="1" sz="1800" u="sng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311700" y="2817150"/>
            <a:ext cx="119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 u="sng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Backend</a:t>
            </a:r>
            <a:endParaRPr b="1" sz="1800" u="sng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1" name="Google Shape;191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592713" y="3704775"/>
            <a:ext cx="1079525" cy="107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050937" y="3663675"/>
            <a:ext cx="1098125" cy="109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443800" y="3736488"/>
            <a:ext cx="952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9"/>
          <p:cNvSpPr txBox="1"/>
          <p:nvPr/>
        </p:nvSpPr>
        <p:spPr>
          <a:xfrm>
            <a:off x="311700" y="4013700"/>
            <a:ext cx="291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 u="sng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Recommendation System</a:t>
            </a:r>
            <a:endParaRPr b="1" sz="1800" u="sng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5" name="Google Shape;195;p19"/>
          <p:cNvPicPr preferRelativeResize="0"/>
          <p:nvPr/>
        </p:nvPicPr>
        <p:blipFill rotWithShape="1">
          <a:blip r:embed="rId14">
            <a:alphaModFix/>
          </a:blip>
          <a:srcRect b="16784" l="0" r="0" t="0"/>
          <a:stretch/>
        </p:blipFill>
        <p:spPr>
          <a:xfrm>
            <a:off x="7396300" y="3844500"/>
            <a:ext cx="1747701" cy="7926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9"/>
          <p:cNvSpPr txBox="1"/>
          <p:nvPr/>
        </p:nvSpPr>
        <p:spPr>
          <a:xfrm>
            <a:off x="2386175" y="2170000"/>
            <a:ext cx="630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HTML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19"/>
          <p:cNvSpPr txBox="1"/>
          <p:nvPr/>
        </p:nvSpPr>
        <p:spPr>
          <a:xfrm>
            <a:off x="3517200" y="2170000"/>
            <a:ext cx="630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CSS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4470313" y="2170000"/>
            <a:ext cx="87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Javascript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5575375" y="2170000"/>
            <a:ext cx="80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Bootstrap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6658700" y="2170000"/>
            <a:ext cx="73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 React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19"/>
          <p:cNvSpPr txBox="1"/>
          <p:nvPr/>
        </p:nvSpPr>
        <p:spPr>
          <a:xfrm>
            <a:off x="3732438" y="4560575"/>
            <a:ext cx="95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Tensorflow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19"/>
          <p:cNvSpPr txBox="1"/>
          <p:nvPr/>
        </p:nvSpPr>
        <p:spPr>
          <a:xfrm>
            <a:off x="5180238" y="4560575"/>
            <a:ext cx="95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Scikit learn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19"/>
          <p:cNvSpPr txBox="1"/>
          <p:nvPr/>
        </p:nvSpPr>
        <p:spPr>
          <a:xfrm>
            <a:off x="6475638" y="4560575"/>
            <a:ext cx="95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 Pytorch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19"/>
          <p:cNvSpPr txBox="1"/>
          <p:nvPr/>
        </p:nvSpPr>
        <p:spPr>
          <a:xfrm>
            <a:off x="7847253" y="4560575"/>
            <a:ext cx="119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Natural Language Toolkit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19"/>
          <p:cNvSpPr/>
          <p:nvPr/>
        </p:nvSpPr>
        <p:spPr>
          <a:xfrm>
            <a:off x="0" y="830125"/>
            <a:ext cx="4036500" cy="413100"/>
          </a:xfrm>
          <a:prstGeom prst="roundRect">
            <a:avLst>
              <a:gd fmla="val 4738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Technologies to be used in the solution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211" name="Google Shape;211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12" name="Google Shape;21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